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918400" cy="21945600"/>
  <p:notesSz cx="9296400" cy="7010400"/>
  <p:defaultText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4" autoAdjust="0"/>
    <p:restoredTop sz="98501" autoAdjust="0"/>
  </p:normalViewPr>
  <p:slideViewPr>
    <p:cSldViewPr>
      <p:cViewPr varScale="1">
        <p:scale>
          <a:sx n="22" d="100"/>
          <a:sy n="22" d="100"/>
        </p:scale>
        <p:origin x="1236" y="60"/>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31063AFB-78AA-4038-A9E4-E018B5822743}" type="datetimeFigureOut">
              <a:rPr lang="en-US" smtClean="0"/>
              <a:t>2/13/2016</a:t>
            </a:fld>
            <a:endParaRPr lang="en-US"/>
          </a:p>
        </p:txBody>
      </p:sp>
      <p:sp>
        <p:nvSpPr>
          <p:cNvPr id="4" name="Slide Image Placeholder 3"/>
          <p:cNvSpPr>
            <a:spLocks noGrp="1" noRot="1" noChangeAspect="1"/>
          </p:cNvSpPr>
          <p:nvPr>
            <p:ph type="sldImg" idx="2"/>
          </p:nvPr>
        </p:nvSpPr>
        <p:spPr>
          <a:xfrm>
            <a:off x="2676525" y="525463"/>
            <a:ext cx="394335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9561DBB6-928F-44D4-B7CA-16878393C91A}" type="slidenum">
              <a:rPr lang="en-US" smtClean="0"/>
              <a:t>‹#›</a:t>
            </a:fld>
            <a:endParaRPr lang="en-US"/>
          </a:p>
        </p:txBody>
      </p:sp>
    </p:spTree>
    <p:extLst>
      <p:ext uri="{BB962C8B-B14F-4D97-AF65-F5344CB8AC3E}">
        <p14:creationId xmlns:p14="http://schemas.microsoft.com/office/powerpoint/2010/main" val="2758799139"/>
      </p:ext>
    </p:extLst>
  </p:cSld>
  <p:clrMap bg1="lt1" tx1="dk1" bg2="lt2" tx2="dk2" accent1="accent1" accent2="accent2" accent3="accent3" accent4="accent4" accent5="accent5" accent6="accent6" hlink="hlink" folHlink="folHlink"/>
  <p:notesStyle>
    <a:lvl1pPr marL="0" algn="l" defTabSz="3135020" rtl="0" eaLnBrk="1" latinLnBrk="0" hangingPunct="1">
      <a:defRPr sz="4100" kern="1200">
        <a:solidFill>
          <a:schemeClr val="tx1"/>
        </a:solidFill>
        <a:latin typeface="+mn-lt"/>
        <a:ea typeface="+mn-ea"/>
        <a:cs typeface="+mn-cs"/>
      </a:defRPr>
    </a:lvl1pPr>
    <a:lvl2pPr marL="1567510" algn="l" defTabSz="3135020" rtl="0" eaLnBrk="1" latinLnBrk="0" hangingPunct="1">
      <a:defRPr sz="4100" kern="1200">
        <a:solidFill>
          <a:schemeClr val="tx1"/>
        </a:solidFill>
        <a:latin typeface="+mn-lt"/>
        <a:ea typeface="+mn-ea"/>
        <a:cs typeface="+mn-cs"/>
      </a:defRPr>
    </a:lvl2pPr>
    <a:lvl3pPr marL="3135020" algn="l" defTabSz="3135020" rtl="0" eaLnBrk="1" latinLnBrk="0" hangingPunct="1">
      <a:defRPr sz="4100" kern="1200">
        <a:solidFill>
          <a:schemeClr val="tx1"/>
        </a:solidFill>
        <a:latin typeface="+mn-lt"/>
        <a:ea typeface="+mn-ea"/>
        <a:cs typeface="+mn-cs"/>
      </a:defRPr>
    </a:lvl3pPr>
    <a:lvl4pPr marL="4702531" algn="l" defTabSz="3135020" rtl="0" eaLnBrk="1" latinLnBrk="0" hangingPunct="1">
      <a:defRPr sz="4100" kern="1200">
        <a:solidFill>
          <a:schemeClr val="tx1"/>
        </a:solidFill>
        <a:latin typeface="+mn-lt"/>
        <a:ea typeface="+mn-ea"/>
        <a:cs typeface="+mn-cs"/>
      </a:defRPr>
    </a:lvl4pPr>
    <a:lvl5pPr marL="6270041" algn="l" defTabSz="3135020" rtl="0" eaLnBrk="1" latinLnBrk="0" hangingPunct="1">
      <a:defRPr sz="4100" kern="1200">
        <a:solidFill>
          <a:schemeClr val="tx1"/>
        </a:solidFill>
        <a:latin typeface="+mn-lt"/>
        <a:ea typeface="+mn-ea"/>
        <a:cs typeface="+mn-cs"/>
      </a:defRPr>
    </a:lvl5pPr>
    <a:lvl6pPr marL="7837551" algn="l" defTabSz="3135020" rtl="0" eaLnBrk="1" latinLnBrk="0" hangingPunct="1">
      <a:defRPr sz="4100" kern="1200">
        <a:solidFill>
          <a:schemeClr val="tx1"/>
        </a:solidFill>
        <a:latin typeface="+mn-lt"/>
        <a:ea typeface="+mn-ea"/>
        <a:cs typeface="+mn-cs"/>
      </a:defRPr>
    </a:lvl6pPr>
    <a:lvl7pPr marL="9405061" algn="l" defTabSz="3135020" rtl="0" eaLnBrk="1" latinLnBrk="0" hangingPunct="1">
      <a:defRPr sz="4100" kern="1200">
        <a:solidFill>
          <a:schemeClr val="tx1"/>
        </a:solidFill>
        <a:latin typeface="+mn-lt"/>
        <a:ea typeface="+mn-ea"/>
        <a:cs typeface="+mn-cs"/>
      </a:defRPr>
    </a:lvl7pPr>
    <a:lvl8pPr marL="10972571" algn="l" defTabSz="3135020" rtl="0" eaLnBrk="1" latinLnBrk="0" hangingPunct="1">
      <a:defRPr sz="4100" kern="1200">
        <a:solidFill>
          <a:schemeClr val="tx1"/>
        </a:solidFill>
        <a:latin typeface="+mn-lt"/>
        <a:ea typeface="+mn-ea"/>
        <a:cs typeface="+mn-cs"/>
      </a:defRPr>
    </a:lvl8pPr>
    <a:lvl9pPr marL="12540082" algn="l" defTabSz="3135020"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61DBB6-928F-44D4-B7CA-16878393C91A}" type="slidenum">
              <a:rPr lang="en-US" smtClean="0"/>
              <a:t>1</a:t>
            </a:fld>
            <a:endParaRPr lang="en-US"/>
          </a:p>
        </p:txBody>
      </p:sp>
    </p:spTree>
    <p:extLst>
      <p:ext uri="{BB962C8B-B14F-4D97-AF65-F5344CB8AC3E}">
        <p14:creationId xmlns:p14="http://schemas.microsoft.com/office/powerpoint/2010/main" val="2496853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510" indent="0" algn="ctr">
              <a:buNone/>
              <a:defRPr>
                <a:solidFill>
                  <a:schemeClr val="tx1">
                    <a:tint val="75000"/>
                  </a:schemeClr>
                </a:solidFill>
              </a:defRPr>
            </a:lvl2pPr>
            <a:lvl3pPr marL="3135020" indent="0" algn="ctr">
              <a:buNone/>
              <a:defRPr>
                <a:solidFill>
                  <a:schemeClr val="tx1">
                    <a:tint val="75000"/>
                  </a:schemeClr>
                </a:solidFill>
              </a:defRPr>
            </a:lvl3pPr>
            <a:lvl4pPr marL="4702531" indent="0" algn="ctr">
              <a:buNone/>
              <a:defRPr>
                <a:solidFill>
                  <a:schemeClr val="tx1">
                    <a:tint val="75000"/>
                  </a:schemeClr>
                </a:solidFill>
              </a:defRPr>
            </a:lvl4pPr>
            <a:lvl5pPr marL="6270041" indent="0" algn="ctr">
              <a:buNone/>
              <a:defRPr>
                <a:solidFill>
                  <a:schemeClr val="tx1">
                    <a:tint val="75000"/>
                  </a:schemeClr>
                </a:solidFill>
              </a:defRPr>
            </a:lvl5pPr>
            <a:lvl6pPr marL="7837551" indent="0" algn="ctr">
              <a:buNone/>
              <a:defRPr>
                <a:solidFill>
                  <a:schemeClr val="tx1">
                    <a:tint val="75000"/>
                  </a:schemeClr>
                </a:solidFill>
              </a:defRPr>
            </a:lvl6pPr>
            <a:lvl7pPr marL="9405061" indent="0" algn="ctr">
              <a:buNone/>
              <a:defRPr>
                <a:solidFill>
                  <a:schemeClr val="tx1">
                    <a:tint val="75000"/>
                  </a:schemeClr>
                </a:solidFill>
              </a:defRPr>
            </a:lvl7pPr>
            <a:lvl8pPr marL="10972571" indent="0" algn="ctr">
              <a:buNone/>
              <a:defRPr>
                <a:solidFill>
                  <a:schemeClr val="tx1">
                    <a:tint val="75000"/>
                  </a:schemeClr>
                </a:solidFill>
              </a:defRPr>
            </a:lvl8pPr>
            <a:lvl9pPr marL="125400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3"/>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510" indent="0">
              <a:buNone/>
              <a:defRPr sz="6200">
                <a:solidFill>
                  <a:schemeClr val="tx1">
                    <a:tint val="75000"/>
                  </a:schemeClr>
                </a:solidFill>
              </a:defRPr>
            </a:lvl2pPr>
            <a:lvl3pPr marL="3135020" indent="0">
              <a:buNone/>
              <a:defRPr sz="5500">
                <a:solidFill>
                  <a:schemeClr val="tx1">
                    <a:tint val="75000"/>
                  </a:schemeClr>
                </a:solidFill>
              </a:defRPr>
            </a:lvl3pPr>
            <a:lvl4pPr marL="4702531" indent="0">
              <a:buNone/>
              <a:defRPr sz="4800">
                <a:solidFill>
                  <a:schemeClr val="tx1">
                    <a:tint val="75000"/>
                  </a:schemeClr>
                </a:solidFill>
              </a:defRPr>
            </a:lvl4pPr>
            <a:lvl5pPr marL="6270041" indent="0">
              <a:buNone/>
              <a:defRPr sz="4800">
                <a:solidFill>
                  <a:schemeClr val="tx1">
                    <a:tint val="75000"/>
                  </a:schemeClr>
                </a:solidFill>
              </a:defRPr>
            </a:lvl5pPr>
            <a:lvl6pPr marL="7837551" indent="0">
              <a:buNone/>
              <a:defRPr sz="4800">
                <a:solidFill>
                  <a:schemeClr val="tx1">
                    <a:tint val="75000"/>
                  </a:schemeClr>
                </a:solidFill>
              </a:defRPr>
            </a:lvl6pPr>
            <a:lvl7pPr marL="9405061" indent="0">
              <a:buNone/>
              <a:defRPr sz="4800">
                <a:solidFill>
                  <a:schemeClr val="tx1">
                    <a:tint val="75000"/>
                  </a:schemeClr>
                </a:solidFill>
              </a:defRPr>
            </a:lvl7pPr>
            <a:lvl8pPr marL="10972571" indent="0">
              <a:buNone/>
              <a:defRPr sz="4800">
                <a:solidFill>
                  <a:schemeClr val="tx1">
                    <a:tint val="75000"/>
                  </a:schemeClr>
                </a:solidFill>
              </a:defRPr>
            </a:lvl8pPr>
            <a:lvl9pPr marL="12540082"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1"/>
            <a:ext cx="14538960" cy="1448308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4912362"/>
            <a:ext cx="14544677"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0" y="6959600"/>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510" indent="0">
              <a:buNone/>
              <a:defRPr sz="6900" b="1"/>
            </a:lvl2pPr>
            <a:lvl3pPr marL="3135020" indent="0">
              <a:buNone/>
              <a:defRPr sz="6200" b="1"/>
            </a:lvl3pPr>
            <a:lvl4pPr marL="4702531" indent="0">
              <a:buNone/>
              <a:defRPr sz="5500" b="1"/>
            </a:lvl4pPr>
            <a:lvl5pPr marL="6270041" indent="0">
              <a:buNone/>
              <a:defRPr sz="5500" b="1"/>
            </a:lvl5pPr>
            <a:lvl6pPr marL="7837551" indent="0">
              <a:buNone/>
              <a:defRPr sz="5500" b="1"/>
            </a:lvl6pPr>
            <a:lvl7pPr marL="9405061" indent="0">
              <a:buNone/>
              <a:defRPr sz="5500" b="1"/>
            </a:lvl7pPr>
            <a:lvl8pPr marL="10972571" indent="0">
              <a:buNone/>
              <a:defRPr sz="5500" b="1"/>
            </a:lvl8pPr>
            <a:lvl9pPr marL="12540082"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0"/>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1"/>
            <a:ext cx="10829927" cy="15011402"/>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510" indent="0">
              <a:buNone/>
              <a:defRPr sz="9600"/>
            </a:lvl2pPr>
            <a:lvl3pPr marL="3135020" indent="0">
              <a:buNone/>
              <a:defRPr sz="8200"/>
            </a:lvl3pPr>
            <a:lvl4pPr marL="4702531" indent="0">
              <a:buNone/>
              <a:defRPr sz="6900"/>
            </a:lvl4pPr>
            <a:lvl5pPr marL="6270041" indent="0">
              <a:buNone/>
              <a:defRPr sz="6900"/>
            </a:lvl5pPr>
            <a:lvl6pPr marL="7837551" indent="0">
              <a:buNone/>
              <a:defRPr sz="6900"/>
            </a:lvl6pPr>
            <a:lvl7pPr marL="9405061" indent="0">
              <a:buNone/>
              <a:defRPr sz="6900"/>
            </a:lvl7pPr>
            <a:lvl8pPr marL="10972571" indent="0">
              <a:buNone/>
              <a:defRPr sz="6900"/>
            </a:lvl8pPr>
            <a:lvl9pPr marL="12540082"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510" indent="0">
              <a:buNone/>
              <a:defRPr sz="4100"/>
            </a:lvl2pPr>
            <a:lvl3pPr marL="3135020" indent="0">
              <a:buNone/>
              <a:defRPr sz="3400"/>
            </a:lvl3pPr>
            <a:lvl4pPr marL="4702531" indent="0">
              <a:buNone/>
              <a:defRPr sz="3100"/>
            </a:lvl4pPr>
            <a:lvl5pPr marL="6270041" indent="0">
              <a:buNone/>
              <a:defRPr sz="3100"/>
            </a:lvl5pPr>
            <a:lvl6pPr marL="7837551" indent="0">
              <a:buNone/>
              <a:defRPr sz="3100"/>
            </a:lvl6pPr>
            <a:lvl7pPr marL="9405061" indent="0">
              <a:buNone/>
              <a:defRPr sz="3100"/>
            </a:lvl7pPr>
            <a:lvl8pPr marL="10972571" indent="0">
              <a:buNone/>
              <a:defRPr sz="3100"/>
            </a:lvl8pPr>
            <a:lvl9pPr marL="12540082"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502" tIns="156751" rIns="313502" bIns="1567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502" tIns="156751" rIns="313502" bIns="1567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502" tIns="156751" rIns="313502" bIns="156751" rtlCol="0" anchor="ctr"/>
          <a:lstStyle>
            <a:lvl1pPr algn="l">
              <a:defRPr sz="4100">
                <a:solidFill>
                  <a:schemeClr val="tx1">
                    <a:tint val="75000"/>
                  </a:schemeClr>
                </a:solidFill>
              </a:defRPr>
            </a:lvl1pPr>
          </a:lstStyle>
          <a:p>
            <a:fld id="{1D8BD707-D9CF-40AE-B4C6-C98DA3205C09}" type="datetimeFigureOut">
              <a:rPr lang="en-US" smtClean="0"/>
              <a:pPr/>
              <a:t>2/13/2016</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502" tIns="156751" rIns="313502" bIns="156751"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502" tIns="156751" rIns="313502" bIns="156751" rtlCol="0" anchor="ctr"/>
          <a:lstStyle>
            <a:lvl1pPr algn="r">
              <a:defRPr sz="41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020" rtl="0" eaLnBrk="1" latinLnBrk="0" hangingPunct="1">
        <a:spcBef>
          <a:spcPct val="0"/>
        </a:spcBef>
        <a:buNone/>
        <a:defRPr sz="15100" kern="1200">
          <a:solidFill>
            <a:schemeClr val="tx1"/>
          </a:solidFill>
          <a:latin typeface="+mj-lt"/>
          <a:ea typeface="+mj-ea"/>
          <a:cs typeface="+mj-cs"/>
        </a:defRPr>
      </a:lvl1pPr>
    </p:titleStyle>
    <p:bodyStyle>
      <a:lvl1pPr marL="1175633" indent="-1175633" algn="l" defTabSz="313502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7204" indent="-979694" algn="l" defTabSz="313502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776" indent="-783755" algn="l" defTabSz="313502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628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79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130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8816"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632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3837" indent="-783755" algn="l" defTabSz="313502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5020" rtl="0" eaLnBrk="1" latinLnBrk="0" hangingPunct="1">
        <a:defRPr sz="6200" kern="1200">
          <a:solidFill>
            <a:schemeClr val="tx1"/>
          </a:solidFill>
          <a:latin typeface="+mn-lt"/>
          <a:ea typeface="+mn-ea"/>
          <a:cs typeface="+mn-cs"/>
        </a:defRPr>
      </a:lvl1pPr>
      <a:lvl2pPr marL="1567510" algn="l" defTabSz="3135020" rtl="0" eaLnBrk="1" latinLnBrk="0" hangingPunct="1">
        <a:defRPr sz="6200" kern="1200">
          <a:solidFill>
            <a:schemeClr val="tx1"/>
          </a:solidFill>
          <a:latin typeface="+mn-lt"/>
          <a:ea typeface="+mn-ea"/>
          <a:cs typeface="+mn-cs"/>
        </a:defRPr>
      </a:lvl2pPr>
      <a:lvl3pPr marL="3135020" algn="l" defTabSz="3135020" rtl="0" eaLnBrk="1" latinLnBrk="0" hangingPunct="1">
        <a:defRPr sz="6200" kern="1200">
          <a:solidFill>
            <a:schemeClr val="tx1"/>
          </a:solidFill>
          <a:latin typeface="+mn-lt"/>
          <a:ea typeface="+mn-ea"/>
          <a:cs typeface="+mn-cs"/>
        </a:defRPr>
      </a:lvl3pPr>
      <a:lvl4pPr marL="4702531" algn="l" defTabSz="3135020" rtl="0" eaLnBrk="1" latinLnBrk="0" hangingPunct="1">
        <a:defRPr sz="6200" kern="1200">
          <a:solidFill>
            <a:schemeClr val="tx1"/>
          </a:solidFill>
          <a:latin typeface="+mn-lt"/>
          <a:ea typeface="+mn-ea"/>
          <a:cs typeface="+mn-cs"/>
        </a:defRPr>
      </a:lvl4pPr>
      <a:lvl5pPr marL="6270041" algn="l" defTabSz="3135020" rtl="0" eaLnBrk="1" latinLnBrk="0" hangingPunct="1">
        <a:defRPr sz="6200" kern="1200">
          <a:solidFill>
            <a:schemeClr val="tx1"/>
          </a:solidFill>
          <a:latin typeface="+mn-lt"/>
          <a:ea typeface="+mn-ea"/>
          <a:cs typeface="+mn-cs"/>
        </a:defRPr>
      </a:lvl5pPr>
      <a:lvl6pPr marL="7837551" algn="l" defTabSz="3135020" rtl="0" eaLnBrk="1" latinLnBrk="0" hangingPunct="1">
        <a:defRPr sz="6200" kern="1200">
          <a:solidFill>
            <a:schemeClr val="tx1"/>
          </a:solidFill>
          <a:latin typeface="+mn-lt"/>
          <a:ea typeface="+mn-ea"/>
          <a:cs typeface="+mn-cs"/>
        </a:defRPr>
      </a:lvl6pPr>
      <a:lvl7pPr marL="9405061" algn="l" defTabSz="3135020" rtl="0" eaLnBrk="1" latinLnBrk="0" hangingPunct="1">
        <a:defRPr sz="6200" kern="1200">
          <a:solidFill>
            <a:schemeClr val="tx1"/>
          </a:solidFill>
          <a:latin typeface="+mn-lt"/>
          <a:ea typeface="+mn-ea"/>
          <a:cs typeface="+mn-cs"/>
        </a:defRPr>
      </a:lvl7pPr>
      <a:lvl8pPr marL="10972571" algn="l" defTabSz="3135020" rtl="0" eaLnBrk="1" latinLnBrk="0" hangingPunct="1">
        <a:defRPr sz="6200" kern="1200">
          <a:solidFill>
            <a:schemeClr val="tx1"/>
          </a:solidFill>
          <a:latin typeface="+mn-lt"/>
          <a:ea typeface="+mn-ea"/>
          <a:cs typeface="+mn-cs"/>
        </a:defRPr>
      </a:lvl8pPr>
      <a:lvl9pPr marL="12540082" algn="l" defTabSz="313502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552"/>
            <a:ext cx="32918400" cy="3139321"/>
          </a:xfrm>
          <a:prstGeom prst="rect">
            <a:avLst/>
          </a:prstGeom>
          <a:solidFill>
            <a:schemeClr val="tx2">
              <a:lumMod val="75000"/>
            </a:schemeClr>
          </a:solidFill>
        </p:spPr>
        <p:txBody>
          <a:bodyPr wrap="square">
            <a:spAutoFit/>
          </a:bodyPr>
          <a:lstStyle/>
          <a:p>
            <a:pPr algn="ctr"/>
            <a:endParaRPr lang="en-US" sz="6600" b="1" dirty="0">
              <a:solidFill>
                <a:srgbClr val="FFFF00"/>
              </a:solidFill>
              <a:latin typeface="Arial" panose="020B0604020202020204" pitchFamily="34" charset="0"/>
              <a:cs typeface="Arial" panose="020B0604020202020204" pitchFamily="34" charset="0"/>
            </a:endParaRPr>
          </a:p>
          <a:p>
            <a:pPr algn="ctr"/>
            <a:endParaRPr lang="en-US" sz="6600" b="1" dirty="0" smtClean="0">
              <a:solidFill>
                <a:srgbClr val="FFFF00"/>
              </a:solidFill>
              <a:latin typeface="Arial" panose="020B0604020202020204" pitchFamily="34" charset="0"/>
              <a:cs typeface="Arial" panose="020B0604020202020204" pitchFamily="34" charset="0"/>
            </a:endParaRPr>
          </a:p>
          <a:p>
            <a:pPr algn="ctr"/>
            <a:endParaRPr lang="en-US" sz="6600" b="1" dirty="0" smtClean="0">
              <a:solidFill>
                <a:srgbClr val="FFFF00"/>
              </a:solidFill>
              <a:latin typeface="Arial" panose="020B0604020202020204" pitchFamily="34" charset="0"/>
              <a:cs typeface="Arial" panose="020B0604020202020204" pitchFamily="34" charset="0"/>
            </a:endParaRPr>
          </a:p>
        </p:txBody>
      </p:sp>
      <p:sp>
        <p:nvSpPr>
          <p:cNvPr id="4" name="Rectangle 3"/>
          <p:cNvSpPr/>
          <p:nvPr/>
        </p:nvSpPr>
        <p:spPr>
          <a:xfrm>
            <a:off x="4618340" y="120365"/>
            <a:ext cx="21518260" cy="2308324"/>
          </a:xfrm>
          <a:prstGeom prst="rect">
            <a:avLst/>
          </a:prstGeom>
          <a:solidFill>
            <a:schemeClr val="tx2">
              <a:lumMod val="75000"/>
            </a:schemeClr>
          </a:solidFill>
        </p:spPr>
        <p:txBody>
          <a:bodyPr wrap="square">
            <a:spAutoFit/>
          </a:bodyPr>
          <a:lstStyle/>
          <a:p>
            <a:pPr algn="ctr"/>
            <a:r>
              <a:rPr lang="en-US" sz="5200" b="1" dirty="0">
                <a:solidFill>
                  <a:srgbClr val="FFFF00"/>
                </a:solidFill>
                <a:latin typeface="Arial" panose="020B0604020202020204" pitchFamily="34" charset="0"/>
                <a:cs typeface="Arial" panose="020B0604020202020204" pitchFamily="34" charset="0"/>
              </a:rPr>
              <a:t>RA and </a:t>
            </a:r>
            <a:r>
              <a:rPr lang="en-US" sz="5200" b="1" dirty="0" smtClean="0">
                <a:solidFill>
                  <a:srgbClr val="FFFF00"/>
                </a:solidFill>
                <a:latin typeface="Arial" panose="020B0604020202020204" pitchFamily="34" charset="0"/>
                <a:cs typeface="Arial" panose="020B0604020202020204" pitchFamily="34" charset="0"/>
              </a:rPr>
              <a:t>HDACi synergistically induce colon </a:t>
            </a:r>
            <a:r>
              <a:rPr lang="en-US" sz="5200" b="1" dirty="0">
                <a:solidFill>
                  <a:srgbClr val="FFFF00"/>
                </a:solidFill>
                <a:latin typeface="Arial" panose="020B0604020202020204" pitchFamily="34" charset="0"/>
                <a:cs typeface="Arial" panose="020B0604020202020204" pitchFamily="34" charset="0"/>
              </a:rPr>
              <a:t>cancer cell apoptosis </a:t>
            </a:r>
            <a:r>
              <a:rPr lang="en-US" sz="5200" b="1" dirty="0" smtClean="0">
                <a:solidFill>
                  <a:srgbClr val="FFFF00"/>
                </a:solidFill>
                <a:latin typeface="Arial" panose="020B0604020202020204" pitchFamily="34" charset="0"/>
                <a:cs typeface="Arial" panose="020B0604020202020204" pitchFamily="34" charset="0"/>
              </a:rPr>
              <a:t>via RAR</a:t>
            </a:r>
            <a:r>
              <a:rPr lang="el-GR" sz="5200" b="1" dirty="0" smtClean="0">
                <a:solidFill>
                  <a:srgbClr val="FFFF00"/>
                </a:solidFill>
                <a:latin typeface="Arial" panose="020B0604020202020204" pitchFamily="34" charset="0"/>
                <a:cs typeface="Arial" panose="020B0604020202020204" pitchFamily="34" charset="0"/>
              </a:rPr>
              <a:t>β</a:t>
            </a:r>
            <a:r>
              <a:rPr lang="en-US" sz="5200" b="1" dirty="0">
                <a:solidFill>
                  <a:srgbClr val="FFFF00"/>
                </a:solidFill>
                <a:latin typeface="Arial" panose="020B0604020202020204" pitchFamily="34" charset="0"/>
                <a:cs typeface="Arial" panose="020B0604020202020204" pitchFamily="34" charset="0"/>
              </a:rPr>
              <a:t> </a:t>
            </a:r>
            <a:r>
              <a:rPr lang="en-US" sz="5200" b="1" dirty="0" smtClean="0">
                <a:solidFill>
                  <a:srgbClr val="FFFF00"/>
                </a:solidFill>
                <a:latin typeface="Arial" panose="020B0604020202020204" pitchFamily="34" charset="0"/>
                <a:cs typeface="Arial" panose="020B0604020202020204" pitchFamily="34" charset="0"/>
              </a:rPr>
              <a:t>and Nur77 upregulation and nuclear export</a:t>
            </a:r>
          </a:p>
          <a:p>
            <a:pPr algn="ctr"/>
            <a:r>
              <a:rPr lang="en-US" sz="4000" b="1" dirty="0" smtClean="0">
                <a:solidFill>
                  <a:srgbClr val="FFFF00"/>
                </a:solidFill>
                <a:latin typeface="Arial" panose="020B0604020202020204" pitchFamily="34" charset="0"/>
                <a:cs typeface="Arial" panose="020B0604020202020204" pitchFamily="34" charset="0"/>
              </a:rPr>
              <a:t>Thinh Chau, Ying Hu, Yu-Jui Yvonne Wan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371600" y="30831"/>
            <a:ext cx="2895600" cy="2979836"/>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22350" y="638299"/>
            <a:ext cx="6248085" cy="175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060700"/>
            <a:ext cx="32918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6164" y="3200812"/>
            <a:ext cx="8384436" cy="9906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a:solidFill>
                  <a:schemeClr val="bg1"/>
                </a:solidFill>
                <a:latin typeface="Arial" panose="020B0604020202020204" pitchFamily="34" charset="0"/>
                <a:cs typeface="Arial" panose="020B0604020202020204" pitchFamily="34" charset="0"/>
              </a:rPr>
              <a:t>Abstract</a:t>
            </a:r>
          </a:p>
        </p:txBody>
      </p:sp>
      <p:sp>
        <p:nvSpPr>
          <p:cNvPr id="10" name="TextBox 9"/>
          <p:cNvSpPr txBox="1"/>
          <p:nvPr/>
        </p:nvSpPr>
        <p:spPr>
          <a:xfrm>
            <a:off x="226163" y="4368265"/>
            <a:ext cx="8384437" cy="1727253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600" b="1" i="1" dirty="0" smtClean="0">
                <a:solidFill>
                  <a:schemeClr val="tx1"/>
                </a:solidFill>
              </a:rPr>
              <a:t>Introduction: </a:t>
            </a:r>
            <a:r>
              <a:rPr lang="en-US" sz="2600" dirty="0" smtClean="0">
                <a:solidFill>
                  <a:schemeClr val="tx1"/>
                </a:solidFill>
              </a:rPr>
              <a:t>All-trans retinoic acid (RA) </a:t>
            </a:r>
            <a:r>
              <a:rPr lang="en-US" sz="2600" dirty="0">
                <a:solidFill>
                  <a:schemeClr val="tx1"/>
                </a:solidFill>
              </a:rPr>
              <a:t>is a biologically active metabolite of vitamin A and a natural agonist for tumor suppressor retinoic acid receptor β (RARβ). Butyrate is a</a:t>
            </a:r>
            <a:r>
              <a:rPr lang="en-US" sz="2600" dirty="0" smtClean="0">
                <a:solidFill>
                  <a:schemeClr val="tx1"/>
                </a:solidFill>
              </a:rPr>
              <a:t> </a:t>
            </a:r>
            <a:r>
              <a:rPr lang="en-US" sz="2600" dirty="0">
                <a:solidFill>
                  <a:schemeClr val="tx1"/>
                </a:solidFill>
              </a:rPr>
              <a:t>short chain fatty acid </a:t>
            </a:r>
            <a:r>
              <a:rPr lang="en-US" sz="2600" dirty="0" smtClean="0">
                <a:solidFill>
                  <a:schemeClr val="tx1"/>
                </a:solidFill>
              </a:rPr>
              <a:t>and an endogenous </a:t>
            </a:r>
            <a:r>
              <a:rPr lang="en-US" sz="2600" dirty="0">
                <a:solidFill>
                  <a:schemeClr val="tx1"/>
                </a:solidFill>
              </a:rPr>
              <a:t>histone deacetylase inhibitor (HDACi), produced by </a:t>
            </a:r>
            <a:r>
              <a:rPr lang="en-US" sz="2600" dirty="0" smtClean="0">
                <a:solidFill>
                  <a:schemeClr val="tx1"/>
                </a:solidFill>
              </a:rPr>
              <a:t>dietary fiber fermentation by colonic </a:t>
            </a:r>
            <a:r>
              <a:rPr lang="en-US" sz="2600" dirty="0">
                <a:solidFill>
                  <a:schemeClr val="tx1"/>
                </a:solidFill>
              </a:rPr>
              <a:t>Gram-positive </a:t>
            </a:r>
            <a:r>
              <a:rPr lang="en-US" sz="2600" dirty="0" smtClean="0">
                <a:solidFill>
                  <a:schemeClr val="tx1"/>
                </a:solidFill>
              </a:rPr>
              <a:t>bacteria. HDACi blocks histone deacetylase activity which functions to alter local chromatin structure and consequently, gene transcription activity.  </a:t>
            </a:r>
            <a:r>
              <a:rPr lang="en-US" sz="2600" dirty="0">
                <a:solidFill>
                  <a:schemeClr val="tx1"/>
                </a:solidFill>
              </a:rPr>
              <a:t>We tested </a:t>
            </a:r>
            <a:r>
              <a:rPr lang="en-US" sz="2600" dirty="0" smtClean="0">
                <a:solidFill>
                  <a:schemeClr val="tx1"/>
                </a:solidFill>
              </a:rPr>
              <a:t>the </a:t>
            </a:r>
            <a:r>
              <a:rPr lang="en-US" sz="2600" dirty="0">
                <a:solidFill>
                  <a:schemeClr val="tx1"/>
                </a:solidFill>
              </a:rPr>
              <a:t>hypothesis that RA and </a:t>
            </a:r>
            <a:r>
              <a:rPr lang="en-US" sz="2600" dirty="0" smtClean="0">
                <a:solidFill>
                  <a:schemeClr val="tx1"/>
                </a:solidFill>
              </a:rPr>
              <a:t>HDACi, such as butyrate, act </a:t>
            </a:r>
            <a:r>
              <a:rPr lang="en-US" sz="2600" dirty="0">
                <a:solidFill>
                  <a:schemeClr val="tx1"/>
                </a:solidFill>
              </a:rPr>
              <a:t>through </a:t>
            </a:r>
            <a:r>
              <a:rPr lang="en-US" sz="2600" dirty="0" smtClean="0">
                <a:solidFill>
                  <a:schemeClr val="tx1"/>
                </a:solidFill>
              </a:rPr>
              <a:t>RARβ </a:t>
            </a:r>
            <a:r>
              <a:rPr lang="en-US" sz="2600" dirty="0">
                <a:solidFill>
                  <a:schemeClr val="tx1"/>
                </a:solidFill>
              </a:rPr>
              <a:t>and </a:t>
            </a:r>
            <a:r>
              <a:rPr lang="en-US" sz="2600" dirty="0" smtClean="0">
                <a:solidFill>
                  <a:schemeClr val="tx1"/>
                </a:solidFill>
              </a:rPr>
              <a:t>its binding partner, Nur77, to promote colon cancer cell apoptosis. Nur77 is an orphan nuclear receptor capable of exerting a pro-survival effect when in the nucleus versus a pro-apoptotic effect when in the cytosol. </a:t>
            </a:r>
          </a:p>
          <a:p>
            <a:pPr algn="l"/>
            <a:endParaRPr lang="en-US" sz="2600" dirty="0">
              <a:solidFill>
                <a:schemeClr val="tx1"/>
              </a:solidFill>
            </a:endParaRPr>
          </a:p>
          <a:p>
            <a:pPr algn="l"/>
            <a:r>
              <a:rPr lang="en-US" sz="2600" b="1" i="1" dirty="0" smtClean="0">
                <a:solidFill>
                  <a:schemeClr val="tx1"/>
                </a:solidFill>
              </a:rPr>
              <a:t>Methods: </a:t>
            </a:r>
            <a:r>
              <a:rPr lang="en-US" sz="2600" dirty="0" smtClean="0">
                <a:solidFill>
                  <a:schemeClr val="tx1"/>
                </a:solidFill>
              </a:rPr>
              <a:t>Human colon cancer</a:t>
            </a:r>
            <a:r>
              <a:rPr lang="en-US" sz="2600" b="1" i="1" dirty="0" smtClean="0">
                <a:solidFill>
                  <a:schemeClr val="tx1"/>
                </a:solidFill>
              </a:rPr>
              <a:t> </a:t>
            </a:r>
            <a:r>
              <a:rPr lang="en-US" sz="2600" dirty="0" smtClean="0">
                <a:solidFill>
                  <a:schemeClr val="tx1"/>
                </a:solidFill>
              </a:rPr>
              <a:t>HCT116 cells were cultured in McCoy’s 5a media with 10% FBS until they reached </a:t>
            </a:r>
            <a:r>
              <a:rPr lang="en-US" sz="2600" dirty="0">
                <a:solidFill>
                  <a:schemeClr val="tx1"/>
                </a:solidFill>
              </a:rPr>
              <a:t>80% </a:t>
            </a:r>
            <a:r>
              <a:rPr lang="en-US" sz="2600" dirty="0" smtClean="0">
                <a:solidFill>
                  <a:schemeClr val="tx1"/>
                </a:solidFill>
              </a:rPr>
              <a:t>confluency. Cells were then treated with single or combination treatment in serum-free media. For cell viability assay, treated cells were incubated with MTT in serum-media followed by cell lysis and colorimetric analysis using a microplate reader. For RT-qPCR assay, total RNA was isolated from treated cells using TRIzol</a:t>
            </a:r>
            <a:r>
              <a:rPr lang="en-US" sz="2600" dirty="0">
                <a:solidFill>
                  <a:schemeClr val="tx1"/>
                </a:solidFill>
              </a:rPr>
              <a:t> </a:t>
            </a:r>
            <a:r>
              <a:rPr lang="en-US" sz="2600" dirty="0" smtClean="0">
                <a:solidFill>
                  <a:schemeClr val="tx1"/>
                </a:solidFill>
              </a:rPr>
              <a:t>homogenization followed by isopropanol precipitation. The isolated total RNA was reverse transcribed to generate cDNA for SYBR Green RT-qPCR using primers specific for Nur77 and RARβ. For immunofluorescence staining, treated cells were fixed in 4% formaldehyde in PBS, stained with primary antibodies against Nur77 and RARβ and corresponding Alexa Fluor secondary antibodies, mounted with ProLong Gold reagent, and visualized with confocal microscopy. For Western blot and co-immunoprecipitation assays, whole cell lysates were obtained from treated cells using M-PER solution. </a:t>
            </a:r>
            <a:endParaRPr lang="en-US" sz="2600" b="1" i="1" dirty="0" smtClean="0">
              <a:solidFill>
                <a:schemeClr val="tx1"/>
              </a:solidFill>
            </a:endParaRPr>
          </a:p>
          <a:p>
            <a:pPr algn="l"/>
            <a:endParaRPr lang="en-US" sz="2600" dirty="0" smtClean="0">
              <a:solidFill>
                <a:schemeClr val="tx1"/>
              </a:solidFill>
            </a:endParaRPr>
          </a:p>
          <a:p>
            <a:pPr algn="l"/>
            <a:r>
              <a:rPr lang="en-US" sz="2600" b="1" i="1" dirty="0" smtClean="0">
                <a:solidFill>
                  <a:schemeClr val="tx1"/>
                </a:solidFill>
              </a:rPr>
              <a:t>Findings: </a:t>
            </a:r>
            <a:r>
              <a:rPr lang="en-US" sz="2600" dirty="0" smtClean="0">
                <a:solidFill>
                  <a:schemeClr val="tx1"/>
                </a:solidFill>
              </a:rPr>
              <a:t>Our </a:t>
            </a:r>
            <a:r>
              <a:rPr lang="en-US" sz="2600" dirty="0">
                <a:solidFill>
                  <a:schemeClr val="tx1"/>
                </a:solidFill>
              </a:rPr>
              <a:t>data showed that </a:t>
            </a:r>
            <a:r>
              <a:rPr lang="en-US" sz="2600" dirty="0" smtClean="0">
                <a:solidFill>
                  <a:schemeClr val="tx1"/>
                </a:solidFill>
              </a:rPr>
              <a:t>RA/HDACi combination treatment markedly induced </a:t>
            </a:r>
            <a:r>
              <a:rPr lang="en-US" sz="2600" dirty="0">
                <a:solidFill>
                  <a:schemeClr val="tx1"/>
                </a:solidFill>
              </a:rPr>
              <a:t>apoptosis </a:t>
            </a:r>
            <a:r>
              <a:rPr lang="en-US" sz="2600" dirty="0" smtClean="0">
                <a:solidFill>
                  <a:schemeClr val="tx1"/>
                </a:solidFill>
              </a:rPr>
              <a:t>and RARβ-Nur77 </a:t>
            </a:r>
            <a:r>
              <a:rPr lang="en-US" sz="2600" dirty="0">
                <a:solidFill>
                  <a:schemeClr val="tx1"/>
                </a:solidFill>
              </a:rPr>
              <a:t>expression compared to single compound treatment </a:t>
            </a:r>
            <a:r>
              <a:rPr lang="en-US" sz="2600" dirty="0" smtClean="0">
                <a:solidFill>
                  <a:schemeClr val="tx1"/>
                </a:solidFill>
              </a:rPr>
              <a:t>in HCT116 colon </a:t>
            </a:r>
            <a:r>
              <a:rPr lang="en-US" sz="2600" dirty="0">
                <a:solidFill>
                  <a:schemeClr val="tx1"/>
                </a:solidFill>
              </a:rPr>
              <a:t>cancer cells. W</a:t>
            </a:r>
            <a:r>
              <a:rPr lang="en-US" sz="2600" dirty="0" smtClean="0">
                <a:solidFill>
                  <a:schemeClr val="tx1"/>
                </a:solidFill>
              </a:rPr>
              <a:t>e also assayed two other short chain fatty acids, propionate and valerate, for their ability to induce colon cancer cell </a:t>
            </a:r>
            <a:r>
              <a:rPr lang="en-US" sz="2600" dirty="0">
                <a:solidFill>
                  <a:schemeClr val="tx1"/>
                </a:solidFill>
              </a:rPr>
              <a:t>apoptosis </a:t>
            </a:r>
            <a:r>
              <a:rPr lang="en-US" sz="2600" dirty="0" smtClean="0">
                <a:solidFill>
                  <a:schemeClr val="tx1"/>
                </a:solidFill>
              </a:rPr>
              <a:t>as well as upregulate RARβ-Nur77</a:t>
            </a:r>
            <a:r>
              <a:rPr lang="en-US" sz="2600" dirty="0">
                <a:solidFill>
                  <a:schemeClr val="tx1"/>
                </a:solidFill>
              </a:rPr>
              <a:t>. S</a:t>
            </a:r>
            <a:r>
              <a:rPr lang="en-US" sz="2600" dirty="0" smtClean="0">
                <a:solidFill>
                  <a:schemeClr val="tx1"/>
                </a:solidFill>
              </a:rPr>
              <a:t>uberanilohydroxamic </a:t>
            </a:r>
            <a:r>
              <a:rPr lang="en-US" sz="2600" dirty="0">
                <a:solidFill>
                  <a:schemeClr val="tx1"/>
                </a:solidFill>
              </a:rPr>
              <a:t>acid (SAHA) also known as Vorinostat, an exogenous </a:t>
            </a:r>
            <a:r>
              <a:rPr lang="en-US" sz="2600" dirty="0" smtClean="0">
                <a:solidFill>
                  <a:schemeClr val="tx1"/>
                </a:solidFill>
              </a:rPr>
              <a:t>HDACi and FDA approved antineoplastic agent, </a:t>
            </a:r>
            <a:r>
              <a:rPr lang="en-US" sz="2600" dirty="0">
                <a:solidFill>
                  <a:schemeClr val="tx1"/>
                </a:solidFill>
              </a:rPr>
              <a:t>was also </a:t>
            </a:r>
            <a:r>
              <a:rPr lang="en-US" sz="2600" dirty="0" smtClean="0">
                <a:solidFill>
                  <a:schemeClr val="tx1"/>
                </a:solidFill>
              </a:rPr>
              <a:t>assayed. </a:t>
            </a:r>
            <a:endParaRPr lang="en-US" sz="2600" b="1" i="1" dirty="0" smtClean="0">
              <a:solidFill>
                <a:schemeClr val="tx1"/>
              </a:solidFill>
            </a:endParaRPr>
          </a:p>
        </p:txBody>
      </p:sp>
      <p:sp>
        <p:nvSpPr>
          <p:cNvPr id="16" name="Rectangle 15"/>
          <p:cNvSpPr/>
          <p:nvPr/>
        </p:nvSpPr>
        <p:spPr>
          <a:xfrm>
            <a:off x="8861768" y="3200812"/>
            <a:ext cx="16741432" cy="9998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smtClean="0">
                <a:solidFill>
                  <a:schemeClr val="bg1"/>
                </a:solidFill>
                <a:latin typeface="Arial" panose="020B0604020202020204" pitchFamily="34" charset="0"/>
                <a:cs typeface="Arial" panose="020B0604020202020204" pitchFamily="34" charset="0"/>
              </a:rPr>
              <a:t>Results</a:t>
            </a:r>
            <a:endParaRPr lang="en-US" sz="5200" b="1"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25908001" y="18312730"/>
            <a:ext cx="6762434" cy="111827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smtClean="0">
                <a:solidFill>
                  <a:schemeClr val="bg1"/>
                </a:solidFill>
                <a:latin typeface="Arial" panose="020B0604020202020204" pitchFamily="34" charset="0"/>
                <a:cs typeface="Arial" panose="020B0604020202020204" pitchFamily="34" charset="0"/>
              </a:rPr>
              <a:t>Acknowledgements</a:t>
            </a:r>
            <a:endParaRPr lang="en-US" sz="52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26060400" y="19071610"/>
            <a:ext cx="6533835" cy="2492990"/>
          </a:xfrm>
          <a:prstGeom prst="rect">
            <a:avLst/>
          </a:prstGeom>
        </p:spPr>
        <p:txBody>
          <a:bodyPr wrap="square">
            <a:spAutoFit/>
          </a:bodyPr>
          <a:lstStyle/>
          <a:p>
            <a:endParaRPr lang="en-US" sz="2600" dirty="0" smtClean="0">
              <a:cs typeface="Arial" panose="020B0604020202020204" pitchFamily="34" charset="0"/>
            </a:endParaRPr>
          </a:p>
          <a:p>
            <a:r>
              <a:rPr lang="en-US" sz="2600" dirty="0" smtClean="0">
                <a:cs typeface="Arial" panose="020B0604020202020204" pitchFamily="34" charset="0"/>
              </a:rPr>
              <a:t>This </a:t>
            </a:r>
            <a:r>
              <a:rPr lang="en-US" sz="2600" dirty="0">
                <a:cs typeface="Arial" panose="020B0604020202020204" pitchFamily="34" charset="0"/>
              </a:rPr>
              <a:t>study is supported </a:t>
            </a:r>
            <a:r>
              <a:rPr lang="en-US" sz="2600" dirty="0" smtClean="0">
                <a:cs typeface="Arial" panose="020B0604020202020204" pitchFamily="34" charset="0"/>
              </a:rPr>
              <a:t>by the Stowell Endowed Medical Student Pathology Research Fellowship and UC Davis Health System Department of Pathology and Laboratory Medicine. </a:t>
            </a:r>
            <a:endParaRPr lang="en-US" sz="2600" dirty="0">
              <a:cs typeface="Arial" panose="020B0604020202020204" pitchFamily="34" charset="0"/>
            </a:endParaRPr>
          </a:p>
        </p:txBody>
      </p:sp>
      <p:sp>
        <p:nvSpPr>
          <p:cNvPr id="36" name="Rounded Rectangle 35"/>
          <p:cNvSpPr/>
          <p:nvPr/>
        </p:nvSpPr>
        <p:spPr>
          <a:xfrm>
            <a:off x="8839200" y="4397829"/>
            <a:ext cx="7763813" cy="94078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RA/HDACi promote apoptosis and induce RARβ, and Nur77 mRNA levels</a:t>
            </a:r>
            <a:endParaRPr lang="en-US" sz="2400" b="1" dirty="0" smtClean="0">
              <a:solidFill>
                <a:schemeClr val="tx1"/>
              </a:solidFill>
            </a:endParaRPr>
          </a:p>
        </p:txBody>
      </p:sp>
      <p:sp>
        <p:nvSpPr>
          <p:cNvPr id="41" name="Rectangle 40"/>
          <p:cNvSpPr/>
          <p:nvPr/>
        </p:nvSpPr>
        <p:spPr>
          <a:xfrm>
            <a:off x="8839200" y="4366431"/>
            <a:ext cx="7763813" cy="1029748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6992600" y="4384198"/>
            <a:ext cx="8591480" cy="1026194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6992600" y="14834164"/>
            <a:ext cx="8615287" cy="680299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5908000" y="18312730"/>
            <a:ext cx="6762435" cy="3324434"/>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32984" y="2431864"/>
            <a:ext cx="21403616" cy="1077218"/>
          </a:xfrm>
          <a:prstGeom prst="rect">
            <a:avLst/>
          </a:prstGeom>
          <a:noFill/>
        </p:spPr>
        <p:txBody>
          <a:bodyPr wrap="none" rtlCol="0">
            <a:spAutoFit/>
          </a:bodyPr>
          <a:lstStyle/>
          <a:p>
            <a:r>
              <a:rPr lang="en-US" sz="3200" b="1" dirty="0" smtClean="0">
                <a:solidFill>
                  <a:srgbClr val="FFFF00"/>
                </a:solidFill>
                <a:latin typeface="Arial" panose="020B0604020202020204" pitchFamily="34" charset="0"/>
                <a:cs typeface="Arial" panose="020B0604020202020204" pitchFamily="34" charset="0"/>
              </a:rPr>
              <a:t> </a:t>
            </a:r>
            <a:r>
              <a:rPr lang="en-US" sz="3200" b="1" dirty="0">
                <a:solidFill>
                  <a:srgbClr val="FFFF00"/>
                </a:solidFill>
                <a:latin typeface="Arial" panose="020B0604020202020204" pitchFamily="34" charset="0"/>
                <a:cs typeface="Arial" panose="020B0604020202020204" pitchFamily="34" charset="0"/>
              </a:rPr>
              <a:t>Department of Medical Pathology and Laboratory Medicine, University of California, Davis, Sacramento, CA</a:t>
            </a:r>
          </a:p>
          <a:p>
            <a:endParaRPr lang="en-US" sz="3200" dirty="0"/>
          </a:p>
        </p:txBody>
      </p:sp>
      <p:pic>
        <p:nvPicPr>
          <p:cNvPr id="6" name="Picture 5"/>
          <p:cNvPicPr>
            <a:picLocks noChangeAspect="1"/>
          </p:cNvPicPr>
          <p:nvPr/>
        </p:nvPicPr>
        <p:blipFill>
          <a:blip r:embed="rId5"/>
          <a:stretch>
            <a:fillRect/>
          </a:stretch>
        </p:blipFill>
        <p:spPr>
          <a:xfrm>
            <a:off x="9440212" y="5334000"/>
            <a:ext cx="6553201" cy="2127056"/>
          </a:xfrm>
          <a:prstGeom prst="rect">
            <a:avLst/>
          </a:prstGeom>
        </p:spPr>
      </p:pic>
      <p:pic>
        <p:nvPicPr>
          <p:cNvPr id="13" name="Picture 12"/>
          <p:cNvPicPr>
            <a:picLocks noChangeAspect="1"/>
          </p:cNvPicPr>
          <p:nvPr/>
        </p:nvPicPr>
        <p:blipFill>
          <a:blip r:embed="rId6"/>
          <a:stretch>
            <a:fillRect/>
          </a:stretch>
        </p:blipFill>
        <p:spPr>
          <a:xfrm>
            <a:off x="8992768" y="7467601"/>
            <a:ext cx="7076846" cy="5146150"/>
          </a:xfrm>
          <a:prstGeom prst="rect">
            <a:avLst/>
          </a:prstGeom>
        </p:spPr>
      </p:pic>
      <p:sp>
        <p:nvSpPr>
          <p:cNvPr id="14" name="TextBox 13"/>
          <p:cNvSpPr txBox="1"/>
          <p:nvPr/>
        </p:nvSpPr>
        <p:spPr>
          <a:xfrm>
            <a:off x="9225340" y="12615208"/>
            <a:ext cx="6844274" cy="1938992"/>
          </a:xfrm>
          <a:prstGeom prst="rect">
            <a:avLst/>
          </a:prstGeom>
          <a:noFill/>
        </p:spPr>
        <p:txBody>
          <a:bodyPr wrap="square" rtlCol="0">
            <a:spAutoFit/>
          </a:bodyPr>
          <a:lstStyle/>
          <a:p>
            <a:r>
              <a:rPr lang="en-US" sz="2000" dirty="0" smtClean="0">
                <a:solidFill>
                  <a:prstClr val="black"/>
                </a:solidFill>
              </a:rPr>
              <a:t>Figure 1. HCT116 </a:t>
            </a:r>
            <a:r>
              <a:rPr lang="en-US" sz="2000" dirty="0">
                <a:solidFill>
                  <a:prstClr val="black"/>
                </a:solidFill>
              </a:rPr>
              <a:t>cells were treated with indicated chemicals for 48 </a:t>
            </a:r>
            <a:r>
              <a:rPr lang="en-US" sz="2000" dirty="0" smtClean="0">
                <a:solidFill>
                  <a:prstClr val="black"/>
                </a:solidFill>
              </a:rPr>
              <a:t>hours. Cell viability was </a:t>
            </a:r>
            <a:r>
              <a:rPr lang="en-US" sz="2000" dirty="0">
                <a:solidFill>
                  <a:prstClr val="black"/>
                </a:solidFill>
              </a:rPr>
              <a:t>measured by MTT assay. Data were expressed as mean± SD (n=3</a:t>
            </a:r>
            <a:r>
              <a:rPr lang="en-US" sz="2000" dirty="0" smtClean="0">
                <a:solidFill>
                  <a:prstClr val="black"/>
                </a:solidFill>
              </a:rPr>
              <a:t>). </a:t>
            </a:r>
            <a:r>
              <a:rPr lang="en-US" sz="2000" dirty="0">
                <a:solidFill>
                  <a:prstClr val="black"/>
                </a:solidFill>
              </a:rPr>
              <a:t>The mRNA levels of Nur77 and RARβ  in HCT116 treated with indicated chemicals were measured by qRT-PCR. *</a:t>
            </a:r>
            <a:r>
              <a:rPr lang="en-US" sz="2000" i="1" dirty="0">
                <a:solidFill>
                  <a:prstClr val="black"/>
                </a:solidFill>
              </a:rPr>
              <a:t>p </a:t>
            </a:r>
            <a:r>
              <a:rPr lang="en-US" sz="2000" dirty="0">
                <a:solidFill>
                  <a:prstClr val="black"/>
                </a:solidFill>
              </a:rPr>
              <a:t>&lt; 0.05</a:t>
            </a:r>
            <a:r>
              <a:rPr lang="en-US" sz="2000" i="1" dirty="0">
                <a:solidFill>
                  <a:prstClr val="black"/>
                </a:solidFill>
              </a:rPr>
              <a:t>, </a:t>
            </a:r>
            <a:r>
              <a:rPr lang="en-US" sz="2000" dirty="0">
                <a:solidFill>
                  <a:prstClr val="black"/>
                </a:solidFill>
              </a:rPr>
              <a:t>**</a:t>
            </a:r>
            <a:r>
              <a:rPr lang="en-US" sz="2000" i="1" dirty="0">
                <a:solidFill>
                  <a:prstClr val="black"/>
                </a:solidFill>
              </a:rPr>
              <a:t>p </a:t>
            </a:r>
            <a:r>
              <a:rPr lang="en-US" sz="2000" dirty="0">
                <a:solidFill>
                  <a:prstClr val="black"/>
                </a:solidFill>
              </a:rPr>
              <a:t>&lt; 0.01, *</a:t>
            </a:r>
            <a:r>
              <a:rPr lang="en-US" sz="2000" i="1" dirty="0">
                <a:solidFill>
                  <a:prstClr val="black"/>
                </a:solidFill>
              </a:rPr>
              <a:t>p </a:t>
            </a:r>
            <a:r>
              <a:rPr lang="en-US" sz="2000" dirty="0">
                <a:solidFill>
                  <a:prstClr val="black"/>
                </a:solidFill>
              </a:rPr>
              <a:t>&lt; 0.005</a:t>
            </a:r>
            <a:r>
              <a:rPr lang="en-US" sz="2000" i="1" dirty="0">
                <a:solidFill>
                  <a:prstClr val="black"/>
                </a:solidFill>
              </a:rPr>
              <a:t>, </a:t>
            </a:r>
            <a:r>
              <a:rPr lang="en-US" sz="2000" dirty="0">
                <a:solidFill>
                  <a:prstClr val="black"/>
                </a:solidFill>
              </a:rPr>
              <a:t>versus </a:t>
            </a:r>
            <a:r>
              <a:rPr lang="en-US" sz="2000" dirty="0" smtClean="0">
                <a:solidFill>
                  <a:prstClr val="black"/>
                </a:solidFill>
              </a:rPr>
              <a:t>DMSO</a:t>
            </a:r>
            <a:r>
              <a:rPr lang="en-US" sz="2000" i="1" dirty="0">
                <a:solidFill>
                  <a:prstClr val="black"/>
                </a:solidFill>
              </a:rPr>
              <a:t>,</a:t>
            </a:r>
            <a:r>
              <a:rPr lang="en-US" sz="2000" b="1" i="1" dirty="0" smtClean="0">
                <a:solidFill>
                  <a:prstClr val="black"/>
                </a:solidFill>
              </a:rPr>
              <a:t> </a:t>
            </a:r>
            <a:r>
              <a:rPr lang="en-US" sz="2000" i="1" dirty="0">
                <a:solidFill>
                  <a:prstClr val="black"/>
                </a:solidFill>
              </a:rPr>
              <a:t># p </a:t>
            </a:r>
            <a:r>
              <a:rPr lang="en-US" sz="2000" dirty="0">
                <a:solidFill>
                  <a:prstClr val="black"/>
                </a:solidFill>
              </a:rPr>
              <a:t>&lt; 0.05</a:t>
            </a:r>
            <a:r>
              <a:rPr lang="en-US" sz="2000" i="1" dirty="0">
                <a:solidFill>
                  <a:prstClr val="black"/>
                </a:solidFill>
              </a:rPr>
              <a:t> </a:t>
            </a:r>
            <a:r>
              <a:rPr lang="en-US" sz="2000" dirty="0">
                <a:solidFill>
                  <a:prstClr val="black"/>
                </a:solidFill>
              </a:rPr>
              <a:t>versus  each individual treatment.</a:t>
            </a:r>
            <a:endParaRPr lang="en-US" sz="2000" dirty="0"/>
          </a:p>
        </p:txBody>
      </p:sp>
      <p:sp>
        <p:nvSpPr>
          <p:cNvPr id="214" name="Rectangle 213"/>
          <p:cNvSpPr/>
          <p:nvPr/>
        </p:nvSpPr>
        <p:spPr>
          <a:xfrm>
            <a:off x="8850395" y="14834164"/>
            <a:ext cx="7752618" cy="680299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8850395" y="14854312"/>
            <a:ext cx="7752618" cy="89731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RA/HDACi upregulate RARβ, Nur77, cleaved Caspase3, P-JNK1/2, and T-JNK1/2  </a:t>
            </a:r>
            <a:endParaRPr lang="en-US" sz="2400" b="1" dirty="0" smtClean="0">
              <a:solidFill>
                <a:schemeClr val="tx1"/>
              </a:solidFill>
            </a:endParaRPr>
          </a:p>
        </p:txBody>
      </p:sp>
      <p:sp>
        <p:nvSpPr>
          <p:cNvPr id="20" name="Rectangle 19"/>
          <p:cNvSpPr/>
          <p:nvPr/>
        </p:nvSpPr>
        <p:spPr>
          <a:xfrm>
            <a:off x="9082879" y="20499257"/>
            <a:ext cx="7291533" cy="1015663"/>
          </a:xfrm>
          <a:prstGeom prst="rect">
            <a:avLst/>
          </a:prstGeom>
        </p:spPr>
        <p:txBody>
          <a:bodyPr wrap="square">
            <a:spAutoFit/>
          </a:bodyPr>
          <a:lstStyle/>
          <a:p>
            <a:r>
              <a:rPr lang="en-US" sz="2000" dirty="0" smtClean="0">
                <a:solidFill>
                  <a:prstClr val="black"/>
                </a:solidFill>
              </a:rPr>
              <a:t>Figure 2. Western blot was performed </a:t>
            </a:r>
            <a:r>
              <a:rPr lang="en-US" sz="2000" dirty="0">
                <a:solidFill>
                  <a:prstClr val="black"/>
                </a:solidFill>
              </a:rPr>
              <a:t>to determine protein </a:t>
            </a:r>
            <a:r>
              <a:rPr lang="en-US" sz="2000" dirty="0" smtClean="0">
                <a:solidFill>
                  <a:prstClr val="black"/>
                </a:solidFill>
              </a:rPr>
              <a:t>levels of </a:t>
            </a:r>
            <a:r>
              <a:rPr lang="en-US" sz="2000" dirty="0">
                <a:solidFill>
                  <a:prstClr val="black"/>
                </a:solidFill>
              </a:rPr>
              <a:t>Nur77, RARβ, cleaved </a:t>
            </a:r>
            <a:r>
              <a:rPr lang="en-US" sz="2000" dirty="0" smtClean="0">
                <a:solidFill>
                  <a:prstClr val="black"/>
                </a:solidFill>
              </a:rPr>
              <a:t>Caspase3</a:t>
            </a:r>
            <a:r>
              <a:rPr lang="en-US" sz="2000" dirty="0">
                <a:solidFill>
                  <a:prstClr val="black"/>
                </a:solidFill>
              </a:rPr>
              <a:t>, phospho (P)-JNK1/2 and total (T)-</a:t>
            </a:r>
            <a:r>
              <a:rPr lang="en-US" sz="2000" dirty="0" smtClean="0">
                <a:solidFill>
                  <a:prstClr val="black"/>
                </a:solidFill>
              </a:rPr>
              <a:t>JNK1/2 in treated cells as indicated. </a:t>
            </a:r>
            <a:endParaRPr lang="en-US" sz="2000" dirty="0"/>
          </a:p>
        </p:txBody>
      </p:sp>
      <p:sp>
        <p:nvSpPr>
          <p:cNvPr id="236" name="Rounded Rectangle 235"/>
          <p:cNvSpPr/>
          <p:nvPr/>
        </p:nvSpPr>
        <p:spPr>
          <a:xfrm>
            <a:off x="16992600" y="4380354"/>
            <a:ext cx="8591480" cy="98003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RA/HDACi induce RARβ-Nur77 co-upregulation and nuclear export </a:t>
            </a:r>
            <a:endParaRPr lang="en-US" sz="2400" b="1" dirty="0" smtClean="0">
              <a:solidFill>
                <a:schemeClr val="tx1"/>
              </a:solidFill>
            </a:endParaRPr>
          </a:p>
        </p:txBody>
      </p:sp>
      <p:pic>
        <p:nvPicPr>
          <p:cNvPr id="1025" name="Picture 1024"/>
          <p:cNvPicPr>
            <a:picLocks noChangeAspect="1"/>
          </p:cNvPicPr>
          <p:nvPr/>
        </p:nvPicPr>
        <p:blipFill>
          <a:blip r:embed="rId7"/>
          <a:stretch>
            <a:fillRect/>
          </a:stretch>
        </p:blipFill>
        <p:spPr>
          <a:xfrm>
            <a:off x="17027997" y="5483335"/>
            <a:ext cx="8270403" cy="7130415"/>
          </a:xfrm>
          <a:prstGeom prst="rect">
            <a:avLst/>
          </a:prstGeom>
        </p:spPr>
      </p:pic>
      <p:sp>
        <p:nvSpPr>
          <p:cNvPr id="1028" name="Rectangle 1027"/>
          <p:cNvSpPr/>
          <p:nvPr/>
        </p:nvSpPr>
        <p:spPr>
          <a:xfrm>
            <a:off x="17206534" y="12877800"/>
            <a:ext cx="8239125" cy="1631216"/>
          </a:xfrm>
          <a:prstGeom prst="rect">
            <a:avLst/>
          </a:prstGeom>
        </p:spPr>
        <p:txBody>
          <a:bodyPr wrap="square">
            <a:spAutoFit/>
          </a:bodyPr>
          <a:lstStyle/>
          <a:p>
            <a:r>
              <a:rPr lang="en-US" sz="2000" dirty="0" smtClean="0">
                <a:solidFill>
                  <a:prstClr val="black"/>
                </a:solidFill>
              </a:rPr>
              <a:t>Figure 3. Expression </a:t>
            </a:r>
            <a:r>
              <a:rPr lang="en-US" sz="2000" dirty="0">
                <a:solidFill>
                  <a:prstClr val="black"/>
                </a:solidFill>
              </a:rPr>
              <a:t>and localization of Nur77 and RARβ as visualized by immunofluorescence microscopy in RA, butyrate, SAHA  and the combination of RA and butyrate or SAHA treated HCT116 cells. Cells were immunostained with antibodies specific to Nur77 </a:t>
            </a:r>
            <a:r>
              <a:rPr lang="en-US" sz="2000" dirty="0" smtClean="0">
                <a:solidFill>
                  <a:prstClr val="black"/>
                </a:solidFill>
              </a:rPr>
              <a:t>and/or </a:t>
            </a:r>
            <a:r>
              <a:rPr lang="en-US" sz="2000" dirty="0">
                <a:solidFill>
                  <a:prstClr val="black"/>
                </a:solidFill>
              </a:rPr>
              <a:t>RARβ followed </a:t>
            </a:r>
            <a:r>
              <a:rPr lang="en-US" sz="2000" dirty="0" smtClean="0">
                <a:solidFill>
                  <a:prstClr val="black"/>
                </a:solidFill>
              </a:rPr>
              <a:t>by </a:t>
            </a:r>
            <a:r>
              <a:rPr lang="en-US" sz="2000" dirty="0">
                <a:solidFill>
                  <a:prstClr val="black"/>
                </a:solidFill>
              </a:rPr>
              <a:t>appropriate Alexa Fluor secondary </a:t>
            </a:r>
            <a:r>
              <a:rPr lang="en-US" sz="2000" dirty="0" smtClean="0">
                <a:solidFill>
                  <a:prstClr val="black"/>
                </a:solidFill>
              </a:rPr>
              <a:t>antibodies</a:t>
            </a:r>
            <a:r>
              <a:rPr lang="en-US" sz="2000" dirty="0">
                <a:solidFill>
                  <a:prstClr val="black"/>
                </a:solidFill>
              </a:rPr>
              <a:t> </a:t>
            </a:r>
            <a:r>
              <a:rPr lang="en-US" sz="2000" dirty="0" smtClean="0">
                <a:solidFill>
                  <a:prstClr val="black"/>
                </a:solidFill>
              </a:rPr>
              <a:t>and viewed</a:t>
            </a:r>
            <a:r>
              <a:rPr lang="en-US" sz="2000" dirty="0" smtClean="0"/>
              <a:t> using </a:t>
            </a:r>
            <a:r>
              <a:rPr lang="en-US" sz="2000" dirty="0"/>
              <a:t>confocal </a:t>
            </a:r>
            <a:r>
              <a:rPr lang="en-US" sz="2000" dirty="0" smtClean="0"/>
              <a:t>microscopy. </a:t>
            </a:r>
            <a:endParaRPr lang="en-US" sz="2000" dirty="0"/>
          </a:p>
        </p:txBody>
      </p:sp>
      <p:sp>
        <p:nvSpPr>
          <p:cNvPr id="29" name="Rounded Rectangle 28"/>
          <p:cNvSpPr/>
          <p:nvPr/>
        </p:nvSpPr>
        <p:spPr>
          <a:xfrm>
            <a:off x="16992600" y="14844884"/>
            <a:ext cx="8615287" cy="9067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RA/HDACi increase RARβ-Nur77 protein-protein interaction</a:t>
            </a:r>
            <a:endParaRPr lang="en-US" sz="2400" b="1" dirty="0" smtClean="0">
              <a:solidFill>
                <a:schemeClr val="tx1"/>
              </a:solidFill>
            </a:endParaRPr>
          </a:p>
        </p:txBody>
      </p:sp>
      <p:pic>
        <p:nvPicPr>
          <p:cNvPr id="3" name="Picture 2"/>
          <p:cNvPicPr>
            <a:picLocks noChangeAspect="1"/>
          </p:cNvPicPr>
          <p:nvPr/>
        </p:nvPicPr>
        <p:blipFill>
          <a:blip r:embed="rId8"/>
          <a:stretch>
            <a:fillRect/>
          </a:stretch>
        </p:blipFill>
        <p:spPr>
          <a:xfrm>
            <a:off x="17239866" y="15921877"/>
            <a:ext cx="8153400" cy="4441371"/>
          </a:xfrm>
          <a:prstGeom prst="rect">
            <a:avLst/>
          </a:prstGeom>
        </p:spPr>
      </p:pic>
      <p:sp>
        <p:nvSpPr>
          <p:cNvPr id="11" name="Rectangle 10"/>
          <p:cNvSpPr/>
          <p:nvPr/>
        </p:nvSpPr>
        <p:spPr>
          <a:xfrm rot="10800000" flipV="1">
            <a:off x="17239867" y="20455698"/>
            <a:ext cx="8096250" cy="1015663"/>
          </a:xfrm>
          <a:prstGeom prst="rect">
            <a:avLst/>
          </a:prstGeom>
        </p:spPr>
        <p:txBody>
          <a:bodyPr wrap="square">
            <a:spAutoFit/>
          </a:bodyPr>
          <a:lstStyle/>
          <a:p>
            <a:r>
              <a:rPr lang="en-US" sz="2000" dirty="0" smtClean="0">
                <a:solidFill>
                  <a:prstClr val="black"/>
                </a:solidFill>
              </a:rPr>
              <a:t>Figure 4. Whole cell lysates </a:t>
            </a:r>
            <a:r>
              <a:rPr lang="en-US" sz="2000" dirty="0">
                <a:solidFill>
                  <a:prstClr val="black"/>
                </a:solidFill>
              </a:rPr>
              <a:t>extracted </a:t>
            </a:r>
            <a:r>
              <a:rPr lang="en-US" sz="2000" dirty="0" smtClean="0">
                <a:solidFill>
                  <a:prstClr val="black"/>
                </a:solidFill>
              </a:rPr>
              <a:t>from </a:t>
            </a:r>
            <a:r>
              <a:rPr lang="en-US" sz="2000" dirty="0">
                <a:solidFill>
                  <a:prstClr val="black"/>
                </a:solidFill>
              </a:rPr>
              <a:t>treated HCT116 as indicated were immunoprecipitated by </a:t>
            </a:r>
            <a:r>
              <a:rPr lang="en-US" sz="2000" dirty="0" smtClean="0">
                <a:solidFill>
                  <a:prstClr val="black"/>
                </a:solidFill>
              </a:rPr>
              <a:t>anti-Nur77 </a:t>
            </a:r>
            <a:r>
              <a:rPr lang="en-US" sz="2000" dirty="0">
                <a:solidFill>
                  <a:prstClr val="black"/>
                </a:solidFill>
              </a:rPr>
              <a:t>and RARβ antibodies or IgG followed by </a:t>
            </a:r>
            <a:r>
              <a:rPr lang="en-US" sz="2000" dirty="0" smtClean="0">
                <a:solidFill>
                  <a:prstClr val="black"/>
                </a:solidFill>
              </a:rPr>
              <a:t>Western </a:t>
            </a:r>
            <a:r>
              <a:rPr lang="en-US" sz="2000" dirty="0">
                <a:solidFill>
                  <a:prstClr val="black"/>
                </a:solidFill>
              </a:rPr>
              <a:t>blot using anti-RARβ and or anti-Nur77 antibodies.</a:t>
            </a:r>
            <a:endParaRPr lang="en-US" sz="2000" dirty="0"/>
          </a:p>
        </p:txBody>
      </p:sp>
      <p:pic>
        <p:nvPicPr>
          <p:cNvPr id="12" name="Picture 11"/>
          <p:cNvPicPr>
            <a:picLocks noChangeAspect="1"/>
          </p:cNvPicPr>
          <p:nvPr/>
        </p:nvPicPr>
        <p:blipFill>
          <a:blip r:embed="rId9"/>
          <a:stretch>
            <a:fillRect/>
          </a:stretch>
        </p:blipFill>
        <p:spPr>
          <a:xfrm>
            <a:off x="9082878" y="15921877"/>
            <a:ext cx="7291533" cy="4575923"/>
          </a:xfrm>
          <a:prstGeom prst="rect">
            <a:avLst/>
          </a:prstGeom>
        </p:spPr>
      </p:pic>
      <p:sp>
        <p:nvSpPr>
          <p:cNvPr id="31" name="Rectangle 30"/>
          <p:cNvSpPr/>
          <p:nvPr/>
        </p:nvSpPr>
        <p:spPr>
          <a:xfrm>
            <a:off x="25880293" y="10072938"/>
            <a:ext cx="6790142" cy="806266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880293" y="10072938"/>
            <a:ext cx="6790142" cy="97606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b="1" dirty="0" smtClean="0">
                <a:solidFill>
                  <a:schemeClr val="bg1"/>
                </a:solidFill>
                <a:latin typeface="Arial" panose="020B0604020202020204" pitchFamily="34" charset="0"/>
                <a:cs typeface="Arial" panose="020B0604020202020204" pitchFamily="34" charset="0"/>
              </a:rPr>
              <a:t>Conclusion</a:t>
            </a:r>
            <a:endParaRPr lang="en-US" sz="5200" b="1"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6003565" y="10765095"/>
            <a:ext cx="6533835" cy="7294305"/>
          </a:xfrm>
          <a:prstGeom prst="rect">
            <a:avLst/>
          </a:prstGeom>
        </p:spPr>
        <p:txBody>
          <a:bodyPr wrap="square">
            <a:spAutoFit/>
          </a:bodyPr>
          <a:lstStyle/>
          <a:p>
            <a:endParaRPr lang="en-US" sz="2600" dirty="0" smtClean="0">
              <a:cs typeface="Arial" panose="020B0604020202020204" pitchFamily="34" charset="0"/>
            </a:endParaRPr>
          </a:p>
          <a:p>
            <a:r>
              <a:rPr lang="en-US" sz="2600" b="1" i="1" dirty="0"/>
              <a:t>Conclusion</a:t>
            </a:r>
            <a:r>
              <a:rPr lang="en-US" sz="2600" dirty="0"/>
              <a:t>: In this report, we showed </a:t>
            </a:r>
            <a:r>
              <a:rPr lang="en-US" sz="2600" dirty="0" smtClean="0"/>
              <a:t>that RA combined with HDACi, endogenous butyrate or exogenous SAHA, potently </a:t>
            </a:r>
            <a:r>
              <a:rPr lang="en-US" sz="2600" dirty="0"/>
              <a:t>induce apoptosis in colon cancer cells. </a:t>
            </a:r>
            <a:r>
              <a:rPr lang="en-US" sz="2600" dirty="0" smtClean="0"/>
              <a:t>RA/HDACi </a:t>
            </a:r>
            <a:r>
              <a:rPr lang="en-US" sz="2600" dirty="0"/>
              <a:t>exert a synergistic pro-apoptotic effect in HCT116 colon cancer cells by </a:t>
            </a:r>
            <a:r>
              <a:rPr lang="en-US" sz="2600" dirty="0" smtClean="0"/>
              <a:t>upregulating </a:t>
            </a:r>
            <a:r>
              <a:rPr lang="en-US" sz="2600" dirty="0"/>
              <a:t>RARβ-Nur77 expression, nuclear export, and protein-protein interaction. </a:t>
            </a:r>
            <a:r>
              <a:rPr lang="en-US" sz="2600" dirty="0" smtClean="0"/>
              <a:t>RA/HDACi </a:t>
            </a:r>
            <a:r>
              <a:rPr lang="en-US" sz="2600" dirty="0"/>
              <a:t>can potentially augment existing approaches to the prevention and/or treatment of colon </a:t>
            </a:r>
            <a:r>
              <a:rPr lang="en-US" sz="2600" dirty="0" smtClean="0"/>
              <a:t>cancer</a:t>
            </a:r>
            <a:r>
              <a:rPr lang="en-US" sz="2600" dirty="0"/>
              <a:t> </a:t>
            </a:r>
            <a:r>
              <a:rPr lang="en-US" sz="2600" dirty="0" smtClean="0"/>
              <a:t>such as the use of probiotics or prebiotics to enrich for butyrate-producing colonic bacteria. Additional work is required to elucidate the potential </a:t>
            </a:r>
            <a:r>
              <a:rPr lang="en-US" sz="2600" dirty="0"/>
              <a:t>mechanisms </a:t>
            </a:r>
            <a:r>
              <a:rPr lang="en-US" sz="2600" dirty="0" smtClean="0"/>
              <a:t>mediating RA/HDACi actions including altered acetylation patterns of histones at the RARβ, Nur77 promoter regions and of RARβ, Nur77 proteins themselves. </a:t>
            </a:r>
            <a:endParaRPr lang="en-US" sz="2600" dirty="0"/>
          </a:p>
        </p:txBody>
      </p:sp>
      <p:sp>
        <p:nvSpPr>
          <p:cNvPr id="34" name="Rectangle 33"/>
          <p:cNvSpPr/>
          <p:nvPr/>
        </p:nvSpPr>
        <p:spPr>
          <a:xfrm>
            <a:off x="25880293" y="3200812"/>
            <a:ext cx="6790142" cy="665525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915257" y="3383748"/>
            <a:ext cx="6533835" cy="492443"/>
          </a:xfrm>
          <a:prstGeom prst="rect">
            <a:avLst/>
          </a:prstGeom>
        </p:spPr>
        <p:txBody>
          <a:bodyPr wrap="square">
            <a:spAutoFit/>
          </a:bodyPr>
          <a:lstStyle/>
          <a:p>
            <a:endParaRPr lang="en-US" sz="2600" dirty="0" smtClean="0">
              <a:cs typeface="Arial" panose="020B0604020202020204" pitchFamily="34" charset="0"/>
            </a:endParaRPr>
          </a:p>
        </p:txBody>
      </p:sp>
      <p:sp>
        <p:nvSpPr>
          <p:cNvPr id="37" name="Rectangle 36"/>
          <p:cNvSpPr/>
          <p:nvPr/>
        </p:nvSpPr>
        <p:spPr>
          <a:xfrm>
            <a:off x="26003565" y="2916495"/>
            <a:ext cx="6533835" cy="7294305"/>
          </a:xfrm>
          <a:prstGeom prst="rect">
            <a:avLst/>
          </a:prstGeom>
        </p:spPr>
        <p:txBody>
          <a:bodyPr wrap="square">
            <a:spAutoFit/>
          </a:bodyPr>
          <a:lstStyle/>
          <a:p>
            <a:endParaRPr lang="en-US" sz="2600" dirty="0" smtClean="0">
              <a:cs typeface="Arial" panose="020B0604020202020204" pitchFamily="34" charset="0"/>
            </a:endParaRPr>
          </a:p>
          <a:p>
            <a:r>
              <a:rPr lang="en-US" sz="2600" dirty="0"/>
              <a:t>Propionate and valerate were much less robust apoptotic inducers and upregulators of RARβ-Nur77 at the mRNA level compared to butyrate and SAHA. Thus, subsequent experiments were conducted </a:t>
            </a:r>
            <a:r>
              <a:rPr lang="en-US" sz="2600" dirty="0" smtClean="0"/>
              <a:t>using butyrate </a:t>
            </a:r>
            <a:r>
              <a:rPr lang="en-US" sz="2600" dirty="0"/>
              <a:t>or </a:t>
            </a:r>
            <a:r>
              <a:rPr lang="en-US" sz="2600" dirty="0" smtClean="0"/>
              <a:t>SAHA to represent endogenous and exogenous HDACi, respectively . </a:t>
            </a:r>
            <a:r>
              <a:rPr lang="en-US" sz="2600" dirty="0"/>
              <a:t>RARβ-Nur77 were dramatically enriched in the cytosol of RA/HDACi-treated cells on immunofluorescence microscopy. Consistently, Western blot showed that RA/HDACi elevated RARβ, Nur77, cleaved Caspase3, and phosphorylated </a:t>
            </a:r>
            <a:r>
              <a:rPr lang="en-US" sz="2600" dirty="0" smtClean="0"/>
              <a:t>JNK1/2, </a:t>
            </a:r>
            <a:r>
              <a:rPr lang="en-US" sz="2600" dirty="0"/>
              <a:t>which is associated with Nur77 nuclear export. Lastly, co-immunoprecipitation assay confirmed that RARβ-Nur77 protein-protein interaction was notably increased in RA/HDACi-treated cells. </a:t>
            </a:r>
          </a:p>
          <a:p>
            <a:endParaRPr lang="en-US" sz="2600" dirty="0"/>
          </a:p>
        </p:txBody>
      </p:sp>
    </p:spTree>
    <p:extLst>
      <p:ext uri="{BB962C8B-B14F-4D97-AF65-F5344CB8AC3E}">
        <p14:creationId xmlns:p14="http://schemas.microsoft.com/office/powerpoint/2010/main" val="4061735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10062</TotalTime>
  <Words>897</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Huixin Liu</dc:creator>
  <cp:lastModifiedBy>Thinh Chau</cp:lastModifiedBy>
  <cp:revision>136</cp:revision>
  <cp:lastPrinted>2015-10-30T16:19:14Z</cp:lastPrinted>
  <dcterms:created xsi:type="dcterms:W3CDTF">2006-08-16T00:00:00Z</dcterms:created>
  <dcterms:modified xsi:type="dcterms:W3CDTF">2016-02-14T06:33:54Z</dcterms:modified>
</cp:coreProperties>
</file>